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7" r:id="rId4"/>
    <p:sldId id="256" r:id="rId5"/>
    <p:sldId id="259" r:id="rId6"/>
    <p:sldId id="273" r:id="rId7"/>
    <p:sldId id="260" r:id="rId8"/>
    <p:sldId id="271" r:id="rId9"/>
    <p:sldId id="272" r:id="rId10"/>
    <p:sldId id="266" r:id="rId11"/>
    <p:sldId id="258" r:id="rId12"/>
    <p:sldId id="270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431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56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329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009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765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101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40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550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526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353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244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D64BE-CAF3-493E-B6B5-5A206E9B89FA}" type="datetimeFigureOut">
              <a:rPr lang="es-ES" smtClean="0"/>
              <a:pPr/>
              <a:t>14/06/2016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2AF2-C3DB-437B-86AD-74E988AE61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600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2036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8770" r="-8770"/>
          <a:stretch/>
        </p:blipFill>
        <p:spPr>
          <a:xfrm>
            <a:off x="612156" y="1264777"/>
            <a:ext cx="7886700" cy="5032375"/>
          </a:xfr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7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57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9091" y="5838827"/>
            <a:ext cx="3441074" cy="393884"/>
          </a:xfrm>
        </p:spPr>
        <p:txBody>
          <a:bodyPr>
            <a:normAutofit/>
          </a:bodyPr>
          <a:lstStyle/>
          <a:p>
            <a:r>
              <a:rPr lang="es-CL" sz="1500" b="1" i="1" dirty="0" err="1" smtClean="0">
                <a:solidFill>
                  <a:schemeClr val="bg1"/>
                </a:solidFill>
                <a:latin typeface="+mn-lt"/>
              </a:rPr>
              <a:t>Source</a:t>
            </a:r>
            <a:r>
              <a:rPr lang="es-CL" sz="1500" b="1" i="1" dirty="0" smtClean="0">
                <a:solidFill>
                  <a:schemeClr val="bg1"/>
                </a:solidFill>
                <a:latin typeface="+mn-lt"/>
              </a:rPr>
              <a:t>: Díaz, </a:t>
            </a:r>
            <a:r>
              <a:rPr lang="es-CL" sz="1500" b="1" i="1" dirty="0" err="1" smtClean="0">
                <a:solidFill>
                  <a:schemeClr val="bg1"/>
                </a:solidFill>
                <a:latin typeface="+mn-lt"/>
              </a:rPr>
              <a:t>Luders</a:t>
            </a:r>
            <a:r>
              <a:rPr lang="es-CL" sz="1500" b="1" i="1" dirty="0" smtClean="0">
                <a:solidFill>
                  <a:schemeClr val="bg1"/>
                </a:solidFill>
                <a:latin typeface="+mn-lt"/>
              </a:rPr>
              <a:t> and Wagner (2012)</a:t>
            </a:r>
            <a:endParaRPr lang="es-ES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352684" y="5858709"/>
            <a:ext cx="352415" cy="194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b="1" i="1" dirty="0" smtClean="0">
                <a:solidFill>
                  <a:schemeClr val="bg1"/>
                </a:solidFill>
                <a:latin typeface="+mn-lt"/>
              </a:rPr>
              <a:t>..</a:t>
            </a:r>
            <a:endParaRPr lang="es-ES" sz="10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4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305" r="-15305"/>
          <a:stretch>
            <a:fillRect/>
          </a:stretch>
        </p:blipFill>
        <p:spPr>
          <a:xfrm>
            <a:off x="-407539" y="313413"/>
            <a:ext cx="10122652" cy="5921881"/>
          </a:xfrm>
        </p:spPr>
      </p:pic>
    </p:spTree>
    <p:extLst>
      <p:ext uri="{BB962C8B-B14F-4D97-AF65-F5344CB8AC3E}">
        <p14:creationId xmlns:p14="http://schemas.microsoft.com/office/powerpoint/2010/main" xmlns="" val="36158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0989" y="-457994"/>
            <a:ext cx="10065979" cy="77739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061398" y="1120462"/>
            <a:ext cx="2408348" cy="28808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99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3493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6062" r="-16062"/>
          <a:stretch>
            <a:fillRect/>
          </a:stretch>
        </p:blipFill>
        <p:spPr>
          <a:xfrm>
            <a:off x="-614664" y="362901"/>
            <a:ext cx="10428743" cy="5723935"/>
          </a:xfrm>
        </p:spPr>
      </p:pic>
    </p:spTree>
    <p:extLst>
      <p:ext uri="{BB962C8B-B14F-4D97-AF65-F5344CB8AC3E}">
        <p14:creationId xmlns:p14="http://schemas.microsoft.com/office/powerpoint/2010/main" xmlns="" val="41972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391" y="399250"/>
            <a:ext cx="5061397" cy="1223496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Los intelectuales en la literatura internacional</a:t>
            </a:r>
            <a:endParaRPr lang="es-ES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294468" y="5785426"/>
            <a:ext cx="3924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17588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56976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defTabSz="1017588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56976"/>
                </a:solidFill>
                <a:latin typeface="Lucida Sans Unicode" pitchFamily="34" charset="0"/>
                <a:ea typeface="MS PGothic" pitchFamily="34" charset="-128"/>
                <a:cs typeface="MS PGothic" charset="0"/>
              </a:defRPr>
            </a:lvl2pPr>
            <a:lvl3pPr algn="l" defTabSz="1017588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56976"/>
                </a:solidFill>
                <a:latin typeface="Lucida Sans Unicode" pitchFamily="34" charset="0"/>
                <a:ea typeface="MS PGothic" pitchFamily="34" charset="-128"/>
                <a:cs typeface="MS PGothic" charset="0"/>
              </a:defRPr>
            </a:lvl3pPr>
            <a:lvl4pPr algn="l" defTabSz="1017588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56976"/>
                </a:solidFill>
                <a:latin typeface="Lucida Sans Unicode" pitchFamily="34" charset="0"/>
                <a:ea typeface="MS PGothic" pitchFamily="34" charset="-128"/>
                <a:cs typeface="MS PGothic" charset="0"/>
              </a:defRPr>
            </a:lvl4pPr>
            <a:lvl5pPr algn="l" defTabSz="1017588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56976"/>
                </a:solidFill>
                <a:latin typeface="Lucida Sans Unicode" pitchFamily="34" charset="0"/>
                <a:ea typeface="MS PGothic" pitchFamily="34" charset="-128"/>
                <a:cs typeface="MS PGothic" charset="0"/>
              </a:defRPr>
            </a:lvl5pPr>
            <a:lvl6pPr marL="457200" algn="l" defTabSz="1017588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56976"/>
                </a:solidFill>
                <a:latin typeface="Lucida Sans Unicode" pitchFamily="34" charset="0"/>
              </a:defRPr>
            </a:lvl6pPr>
            <a:lvl7pPr marL="914400" algn="l" defTabSz="1017588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56976"/>
                </a:solidFill>
                <a:latin typeface="Lucida Sans Unicode" pitchFamily="34" charset="0"/>
              </a:defRPr>
            </a:lvl7pPr>
            <a:lvl8pPr marL="1371600" algn="l" defTabSz="1017588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56976"/>
                </a:solidFill>
                <a:latin typeface="Lucida Sans Unicode" pitchFamily="34" charset="0"/>
              </a:defRPr>
            </a:lvl8pPr>
            <a:lvl9pPr marL="1828800" algn="l" defTabSz="1017588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56976"/>
                </a:solidFill>
                <a:latin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s-ES" sz="1500" b="1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venir Next Condensed Regular" charset="0"/>
              </a:rPr>
              <a:t>Stanford </a:t>
            </a:r>
            <a:r>
              <a:rPr lang="es-ES" sz="1500" b="1" i="1" kern="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venir Next Condensed Regular" charset="0"/>
              </a:rPr>
              <a:t>University</a:t>
            </a:r>
            <a:r>
              <a:rPr lang="es-ES" sz="1500" b="1" i="1" kern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venir Next Condensed Regular" charset="0"/>
              </a:rPr>
              <a:t> </a:t>
            </a:r>
            <a:r>
              <a:rPr lang="es-ES" sz="1500" b="1" i="1" kern="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venir Next Condensed Regular" charset="0"/>
              </a:rPr>
              <a:t>Press</a:t>
            </a:r>
            <a:endParaRPr lang="es-ES" sz="1500" b="1" i="1" kern="0" dirty="0">
              <a:solidFill>
                <a:schemeClr val="bg1"/>
              </a:solidFill>
              <a:latin typeface="Calibri" panose="020F0502020204030204" pitchFamily="34" charset="0"/>
              <a:ea typeface="MS PGothic" charset="0"/>
              <a:cs typeface="Avenir Next Condensed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7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83336" y="1830999"/>
            <a:ext cx="3979572" cy="514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CL" sz="2200" i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venir Next Condensed Regular" charset="0"/>
              </a:rPr>
              <a:t>“Un cambio mayor en la política social y económica es precedido por un giro en el </a:t>
            </a:r>
            <a:r>
              <a:rPr lang="es-CL" sz="22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venir Next Condensed Regular" charset="0"/>
              </a:rPr>
              <a:t>clima de opinión intelectual</a:t>
            </a:r>
            <a:r>
              <a:rPr lang="es-CL" sz="2200" i="1" dirty="0" smtClean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Avenir Next Condensed Regular" charset="0"/>
              </a:rPr>
              <a:t>. Después de un lapso, a veces décadas, una corriente intelectual se esparce, primero gradualmente y luego más rápido en el público, y a través de la presión que éste ejerce sobre el gobierno, afectará el curso de la política social y económica.”</a:t>
            </a:r>
            <a:endParaRPr lang="es-ES" sz="2200" i="1" dirty="0">
              <a:solidFill>
                <a:schemeClr val="bg1"/>
              </a:solidFill>
              <a:latin typeface="Calibri" panose="020F0502020204030204" pitchFamily="34" charset="0"/>
              <a:ea typeface="MS PGothic" charset="0"/>
              <a:cs typeface="Avenir Next Condensed Regular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35293" y="5916882"/>
            <a:ext cx="3848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15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venir Next Condensed Regular" charset="0"/>
              </a:rPr>
              <a:t>Milton </a:t>
            </a:r>
            <a:r>
              <a:rPr lang="es-ES" sz="1500" b="1" i="1" dirty="0">
                <a:solidFill>
                  <a:schemeClr val="bg1"/>
                </a:solidFill>
                <a:latin typeface="Calibri" panose="020F0502020204030204" pitchFamily="34" charset="0"/>
                <a:cs typeface="Avenir Next Condensed Regular" charset="0"/>
              </a:rPr>
              <a:t>y Rose Friedman, 1989</a:t>
            </a:r>
            <a:endParaRPr lang="es-ES" sz="15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61666" y="27382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96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9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72261" t="1285" r="-65416" b="-322"/>
          <a:stretch/>
        </p:blipFill>
        <p:spPr>
          <a:xfrm>
            <a:off x="-214425" y="1088702"/>
            <a:ext cx="8989365" cy="5088261"/>
          </a:xfrm>
        </p:spPr>
      </p:pic>
    </p:spTree>
    <p:extLst>
      <p:ext uri="{BB962C8B-B14F-4D97-AF65-F5344CB8AC3E}">
        <p14:creationId xmlns:p14="http://schemas.microsoft.com/office/powerpoint/2010/main" xmlns="" val="19596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1391592" y="1483718"/>
            <a:ext cx="749483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algn="just" defTabSz="1133475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algn="just" defTabSz="1133475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algn="just" defTabSz="1133475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algn="just" defTabSz="1133475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MIDEPLAN: </a:t>
            </a:r>
            <a:r>
              <a:rPr lang="es-CL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“Toda política que tenga como objetivo superar las desigualdades, debe dar una doble señal: que afecta a los poderosos y que dignifica a los más débiles … toda política debe contener un componente simbólico y efectivo de tipo redistributivo.”</a:t>
            </a:r>
            <a:endParaRPr lang="es-CL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407467" y="2612981"/>
            <a:ext cx="7478958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defTabSz="1133475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algn="just" defTabSz="1133475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algn="just" defTabSz="1133475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algn="just" defTabSz="1133475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algn="just" defTabSz="1133475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Axel Kaiser en su libro “El Chile que viene”: </a:t>
            </a:r>
            <a:r>
              <a:rPr lang="es-CL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es-CL" altLang="ja-JP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clase política comenzará a competir frenéticamente por su popularidad (…) Para cada problema habrá una respuesta más ideológica apuntando hacia más intervención estatal e ingeniería social..</a:t>
            </a:r>
            <a:r>
              <a:rPr lang="es-CL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endParaRPr lang="es-CL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1391592" y="3715117"/>
            <a:ext cx="749483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Presidenta Michelle Bachelet: </a:t>
            </a:r>
            <a:r>
              <a:rPr lang="es-CL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“Hoy, la noción de un Estado que activamente promueve el desarrollo y asegura la protección social no está cuestionada, incluso por aquellos que ayer criticaban esa acción del Estado.”</a:t>
            </a:r>
            <a:endParaRPr lang="es-CL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1391592" y="4837981"/>
            <a:ext cx="7494833" cy="132343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>
                <a:solidFill>
                  <a:srgbClr val="424A52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Senador </a:t>
            </a:r>
            <a:r>
              <a:rPr lang="es-CL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Jovino</a:t>
            </a:r>
            <a:r>
              <a:rPr lang="es-CL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Novoa: </a:t>
            </a:r>
            <a:r>
              <a:rPr lang="es-CL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“…la llegada de la Alianza al gobierno ha significado un debilitamiento de los valores y principios tradicionales de la centroderecha (…) la coalición llegó a La Moneda, no para abogar por su aspiración a una sociedad libre, sino para intentar cambiar la imagen de una derecha solo enfocada en los negocios y las privatizaciones.”</a:t>
            </a:r>
            <a:endParaRPr lang="es-CL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heurón 8"/>
          <p:cNvSpPr/>
          <p:nvPr/>
        </p:nvSpPr>
        <p:spPr>
          <a:xfrm rot="5400000">
            <a:off x="554529" y="1432268"/>
            <a:ext cx="553792" cy="6566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10" name="Cheurón 9"/>
          <p:cNvSpPr/>
          <p:nvPr/>
        </p:nvSpPr>
        <p:spPr>
          <a:xfrm rot="5400000">
            <a:off x="554528" y="1930465"/>
            <a:ext cx="553792" cy="6566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11" name="Cheurón 10"/>
          <p:cNvSpPr/>
          <p:nvPr/>
        </p:nvSpPr>
        <p:spPr>
          <a:xfrm rot="5400000">
            <a:off x="554526" y="2440111"/>
            <a:ext cx="553792" cy="6566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 rot="5400000">
            <a:off x="554523" y="2938308"/>
            <a:ext cx="553792" cy="6566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13" name="Cheurón 12"/>
          <p:cNvSpPr/>
          <p:nvPr/>
        </p:nvSpPr>
        <p:spPr>
          <a:xfrm rot="5400000">
            <a:off x="554529" y="3462922"/>
            <a:ext cx="553792" cy="6566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14" name="Cheurón 13"/>
          <p:cNvSpPr/>
          <p:nvPr/>
        </p:nvSpPr>
        <p:spPr>
          <a:xfrm rot="5400000">
            <a:off x="554528" y="3961119"/>
            <a:ext cx="553792" cy="6566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15" name="Cheurón 14"/>
          <p:cNvSpPr/>
          <p:nvPr/>
        </p:nvSpPr>
        <p:spPr>
          <a:xfrm rot="5400000">
            <a:off x="554526" y="4470765"/>
            <a:ext cx="553792" cy="6566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 rot="5400000">
            <a:off x="554523" y="4968962"/>
            <a:ext cx="553792" cy="6566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95158" y="1115676"/>
            <a:ext cx="10438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3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2000</a:t>
            </a:r>
            <a:endParaRPr lang="es-CL" sz="3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18768" y="2246867"/>
            <a:ext cx="10438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3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2007</a:t>
            </a:r>
            <a:endParaRPr lang="es-CL" sz="3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316620" y="3352301"/>
            <a:ext cx="10438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3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2010</a:t>
            </a:r>
            <a:endParaRPr lang="es-CL" sz="3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327351" y="4470616"/>
            <a:ext cx="10438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3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2013</a:t>
            </a:r>
            <a:endParaRPr lang="es-CL" sz="3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heurón 21"/>
          <p:cNvSpPr/>
          <p:nvPr/>
        </p:nvSpPr>
        <p:spPr>
          <a:xfrm rot="5400000">
            <a:off x="554523" y="5417245"/>
            <a:ext cx="553792" cy="6566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3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391" r="-3391"/>
          <a:stretch>
            <a:fillRect/>
          </a:stretch>
        </p:blipFill>
        <p:spPr>
          <a:xfrm>
            <a:off x="710502" y="758792"/>
            <a:ext cx="7886700" cy="4923894"/>
          </a:xfrm>
        </p:spPr>
      </p:pic>
    </p:spTree>
    <p:extLst>
      <p:ext uri="{BB962C8B-B14F-4D97-AF65-F5344CB8AC3E}">
        <p14:creationId xmlns:p14="http://schemas.microsoft.com/office/powerpoint/2010/main" xmlns="" val="13668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218" b="13218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3872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284</Words>
  <Application>Microsoft Office PowerPoint</Application>
  <PresentationFormat>Presentación en pantalla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Los intelectuales en la literatura internacional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Source: Díaz, Luders and Wagner (2012)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</dc:creator>
  <cp:lastModifiedBy>jfc</cp:lastModifiedBy>
  <cp:revision>30</cp:revision>
  <dcterms:created xsi:type="dcterms:W3CDTF">2014-05-08T01:32:09Z</dcterms:created>
  <dcterms:modified xsi:type="dcterms:W3CDTF">2016-06-14T19:07:24Z</dcterms:modified>
</cp:coreProperties>
</file>